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Sora SemiBold"/>
      <p:regular r:id="rId22"/>
      <p:bold r:id="rId23"/>
    </p:embeddedFont>
    <p:embeddedFont>
      <p:font typeface="IBM Plex Sans Medium"/>
      <p:regular r:id="rId24"/>
      <p:bold r:id="rId25"/>
      <p:italic r:id="rId26"/>
      <p:boldItalic r:id="rId27"/>
    </p:embeddedFont>
    <p:embeddedFont>
      <p:font typeface="Sora Light"/>
      <p:regular r:id="rId28"/>
      <p:bold r:id="rId29"/>
    </p:embeddedFont>
    <p:embeddedFont>
      <p:font typeface="Sora ExtraLight"/>
      <p:regular r:id="rId30"/>
      <p:bold r:id="rId31"/>
    </p:embeddedFont>
    <p:embeddedFont>
      <p:font typeface="Sora"/>
      <p:regular r:id="rId32"/>
      <p:bold r:id="rId33"/>
    </p:embeddedFont>
    <p:embeddedFont>
      <p:font typeface="Sora Medium"/>
      <p:regular r:id="rId34"/>
      <p:bold r:id="rId35"/>
    </p:embeddedFont>
    <p:embeddedFont>
      <p:font typeface="IBM Plex Sa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216">
          <p15:clr>
            <a:srgbClr val="747775"/>
          </p15:clr>
        </p15:guide>
        <p15:guide id="4" orient="horz" pos="46">
          <p15:clr>
            <a:srgbClr val="747775"/>
          </p15:clr>
        </p15:guide>
        <p15:guide id="5" orient="horz">
          <p15:clr>
            <a:srgbClr val="747775"/>
          </p15:clr>
        </p15:guide>
        <p15:guide id="6" orient="horz" pos="16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" orient="horz"/>
        <p:guide pos="2880"/>
        <p:guide pos="216" orient="horz"/>
        <p:guide pos="46" orient="horz"/>
        <p:guide orient="horz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ExtraLight-bold.fntdata"/><Relationship Id="rId30" Type="http://schemas.openxmlformats.org/officeDocument/2006/relationships/font" Target="fonts/SoraExtraLight-regular.fntdata"/><Relationship Id="rId33" Type="http://schemas.openxmlformats.org/officeDocument/2006/relationships/font" Target="fonts/Sora-bold.fntdata"/><Relationship Id="rId32" Type="http://schemas.openxmlformats.org/officeDocument/2006/relationships/font" Target="fonts/Sora-regular.fntdata"/><Relationship Id="rId35" Type="http://schemas.openxmlformats.org/officeDocument/2006/relationships/font" Target="fonts/SoraMedium-bold.fntdata"/><Relationship Id="rId34" Type="http://schemas.openxmlformats.org/officeDocument/2006/relationships/font" Target="fonts/SoraMedium-regular.fntdata"/><Relationship Id="rId37" Type="http://schemas.openxmlformats.org/officeDocument/2006/relationships/font" Target="fonts/IBMPlexSansSemiBold-bold.fntdata"/><Relationship Id="rId36" Type="http://schemas.openxmlformats.org/officeDocument/2006/relationships/font" Target="fonts/IBMPlexSansSemiBold-regular.fntdata"/><Relationship Id="rId39" Type="http://schemas.openxmlformats.org/officeDocument/2006/relationships/font" Target="fonts/IBMPlexSansSemiBold-boldItalic.fntdata"/><Relationship Id="rId38" Type="http://schemas.openxmlformats.org/officeDocument/2006/relationships/font" Target="fonts/IBMPlexSansSemiBold-italic.fntdata"/><Relationship Id="rId20" Type="http://schemas.openxmlformats.org/officeDocument/2006/relationships/font" Target="fonts/IBMPlexSans-italic.fntdata"/><Relationship Id="rId22" Type="http://schemas.openxmlformats.org/officeDocument/2006/relationships/font" Target="fonts/SoraSemiBold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IBMPlexSansMedium-regular.fntdata"/><Relationship Id="rId23" Type="http://schemas.openxmlformats.org/officeDocument/2006/relationships/font" Target="fonts/SoraSemiBold-bold.fntdata"/><Relationship Id="rId26" Type="http://schemas.openxmlformats.org/officeDocument/2006/relationships/font" Target="fonts/IBMPlexSansMedium-italic.fntdata"/><Relationship Id="rId25" Type="http://schemas.openxmlformats.org/officeDocument/2006/relationships/font" Target="fonts/IBMPlexSansMedium-bold.fntdata"/><Relationship Id="rId28" Type="http://schemas.openxmlformats.org/officeDocument/2006/relationships/font" Target="fonts/SoraLight-regular.fntdata"/><Relationship Id="rId27" Type="http://schemas.openxmlformats.org/officeDocument/2006/relationships/font" Target="fonts/IBMPlexSansMedium-boldItalic.fntdata"/><Relationship Id="rId29" Type="http://schemas.openxmlformats.org/officeDocument/2006/relationships/font" Target="fonts/Sora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a21e33c9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a21e33c9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a21e33c942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a21e33c942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a21e33c942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a21e33c942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aacc7072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aacc7072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a21e33c942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a21e33c942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2707072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a2707072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a27070720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a27070720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a21e33c942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a21e33c942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a21e33c942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a21e33c942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a27070720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a27070720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ac6b88828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ac6b8882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aa0a5f808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aa0a5f80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5" name="Google Shape;15;p2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7" name="Google Shape;17;p2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9" name="Google Shape;19;p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6" name="Google Shape;36;p2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" name="Google Shape;37;p2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4" name="Google Shape;244;p11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5" name="Google Shape;245;p11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46" name="Google Shape;246;p11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9" name="Google Shape;249;p11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1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1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1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5" name="Google Shape;255;p11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256" name="Google Shape;256;p11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57" name="Google Shape;257;p11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58" name="Google Shape;258;p11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262" name="Google Shape;262;p12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12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12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2" name="Google Shape;272;p12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279" name="Google Shape;279;p13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281" name="Google Shape;281;p13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" name="Google Shape;290;p14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7" name="Google Shape;297;p14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2" name="Google Shape;302;p14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07" name="Google Shape;307;p14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08" name="Google Shape;308;p14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5" name="Google Shape;315;p1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15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0" name="Google Shape;320;p16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16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8" name="Google Shape;328;p16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0" name="Google Shape;330;p16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2" name="Google Shape;332;p16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3" name="Google Shape;333;p16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4" name="Google Shape;334;p16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5" name="Google Shape;335;p16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6" name="Google Shape;336;p16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7" name="Google Shape;337;p16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8" name="Google Shape;338;p16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39" name="Google Shape;339;p16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p17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9" name="Google Shape;349;p17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" name="Google Shape;350;p17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1" name="Google Shape;351;p17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2" name="Google Shape;352;p17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7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7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4" name="Google Shape;364;p18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18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6" name="Google Shape;366;p18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367" name="Google Shape;367;p1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79" name="Google Shape;379;p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83" name="Google Shape;383;p18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5" name="Google Shape;385;p18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8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8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8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92" name="Google Shape;392;p18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4" name="Google Shape;394;p18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5" name="Google Shape;395;p18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18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8" name="Google Shape;408;p19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9" name="Google Shape;409;p19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0" name="Google Shape;410;p19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1" name="Google Shape;411;p19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2" name="Google Shape;412;p19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3" name="Google Shape;413;p19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4" name="Google Shape;414;p19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18" name="Google Shape;418;p20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20" name="Google Shape;420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1" name="Google Shape;421;p20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2" name="Google Shape;422;p20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4" name="Google Shape;424;p20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8" name="Google Shape;428;p20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9" name="Google Shape;429;p20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7" name="Google Shape;47;p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" name="Google Shape;59;p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5" name="Google Shape;65;p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" name="Google Shape;68;p3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" name="Google Shape;69;p3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3" name="Google Shape;73;p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1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34" name="Google Shape;434;p21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5" name="Google Shape;445;p21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50" name="Google Shape;450;p2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21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2" name="Google Shape;452;p21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3" name="Google Shape;453;p21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54" name="Google Shape;454;p21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5" name="Google Shape;455;p21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456" name="Google Shape;456;p2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2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59" name="Google Shape;459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60" name="Google Shape;460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65" name="Google Shape;465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66" name="Google Shape;466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70" name="Google Shape;470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71" name="Google Shape;471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6" name="Google Shape;476;p22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2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479" name="Google Shape;479;p22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2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2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2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3" name="Google Shape;483;p22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4" name="Google Shape;484;p22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5" name="Google Shape;485;p22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3" name="Google Shape;493;p2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3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496" name="Google Shape;496;p23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497" name="Google Shape;497;p23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498" name="Google Shape;498;p23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9" name="Google Shape;499;p23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0" name="Google Shape;500;p23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1" name="Google Shape;501;p23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3" name="Google Shape;503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4" name="Google Shape;50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5" name="Google Shape;50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6" name="Google Shape;50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7" name="Google Shape;50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9" name="Google Shape;509;p23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10" name="Google Shape;510;p23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1" name="Google Shape;51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2" name="Google Shape;51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3" name="Google Shape;51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5" name="Google Shape;515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6" name="Google Shape;51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20" name="Google Shape;520;p23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21" name="Google Shape;521;p23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22" name="Google Shape;522;p2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24" name="Google Shape;52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0" name="Google Shape;530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2" name="Google Shape;53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3" name="Google Shape;53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5" name="Google Shape;535;p2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6" name="Google Shape;53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0" name="Google Shape;540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1" name="Google Shape;541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2" name="Google Shape;542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3" name="Google Shape;543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47" name="Google Shape;547;p2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48" name="Google Shape;548;p23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9" name="Google Shape;549;p23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0" name="Google Shape;550;p23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2" name="Google Shape;552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3" name="Google Shape;553;p23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54" name="Google Shape;554;p23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5" name="Google Shape;555;p23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6" name="Google Shape;556;p23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7" name="Google Shape;557;p23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8" name="Google Shape;558;p23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9" name="Google Shape;559;p23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0" name="Google Shape;560;p23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1" name="Google Shape;561;p23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2" name="Google Shape;562;p23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3" name="Google Shape;563;p23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4" name="Google Shape;564;p23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7" name="Google Shape;567;p24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24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24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24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1" name="Google Shape;571;p24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2" name="Google Shape;572;p24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3" name="Google Shape;573;p24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74" name="Google Shape;574;p2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5" name="Google Shape;575;p24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24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7" name="Google Shape;577;p24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8" name="Google Shape;578;p24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9" name="Google Shape;579;p24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0" name="Google Shape;580;p24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1" name="Google Shape;581;p24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2" name="Google Shape;582;p24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3" name="Google Shape;583;p24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6" name="Google Shape;586;p25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7" name="Google Shape;587;p25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25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9" name="Google Shape;589;p25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0" name="Google Shape;590;p2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2" name="Google Shape;592;p25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6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595" name="Google Shape;595;p26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596" name="Google Shape;596;p26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599" name="Google Shape;599;p26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00" name="Google Shape;600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3" name="Google Shape;603;p26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04" name="Google Shape;604;p26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7" name="Google Shape;607;p26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08" name="Google Shape;608;p26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10" name="Google Shape;610;p26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11" name="Google Shape;611;p2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2" name="Google Shape;612;p26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4" name="Google Shape;614;p26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5" name="Google Shape;615;p26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6" name="Google Shape;616;p26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7" name="Google Shape;617;p26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8" name="Google Shape;618;p26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9" name="Google Shape;619;p26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0" name="Google Shape;620;p26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1" name="Google Shape;621;p26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2" name="Google Shape;622;p2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7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25" name="Google Shape;625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26" name="Google Shape;626;p27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27" name="Google Shape;627;p2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8" name="Google Shape;628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29" name="Google Shape;629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30" name="Google Shape;630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33" name="Google Shape;633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36" name="Google Shape;636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37" name="Google Shape;637;p27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38" name="Google Shape;638;p27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3" name="Google Shape;643;p27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4" name="Google Shape;644;p27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5" name="Google Shape;645;p27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47" name="Google Shape;647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48" name="Google Shape;648;p27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49" name="Google Shape;649;p27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53" name="Google Shape;653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54" name="Google Shape;65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5" name="Google Shape;65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6" name="Google Shape;656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57" name="Google Shape;657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58" name="Google Shape;658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9" name="Google Shape;659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60" name="Google Shape;660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2" name="Google Shape;662;p27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63" name="Google Shape;663;p27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664" name="Google Shape;664;p2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27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6" name="Google Shape;666;p27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7" name="Google Shape;667;p27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8" name="Google Shape;668;p27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9" name="Google Shape;669;p27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27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1" name="Google Shape;671;p27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2" name="Google Shape;672;p27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5" name="Google Shape;675;p28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6" name="Google Shape;676;p28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7" name="Google Shape;677;p28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678" name="Google Shape;678;p2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679" name="Google Shape;679;p2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7" name="Google Shape;687;p2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688" name="Google Shape;688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91" name="Google Shape;691;p2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692" name="Google Shape;692;p2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97" name="Google Shape;697;p28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8" name="Google Shape;698;p28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9" name="Google Shape;699;p28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0" name="Google Shape;700;p28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1" name="Google Shape;701;p2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8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28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28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8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8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8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1" name="Google Shape;711;p29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2" name="Google Shape;712;p29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3" name="Google Shape;713;p29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4" name="Google Shape;714;p29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16" name="Google Shape;716;p2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7" name="Google Shape;717;p29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18" name="Google Shape;718;p29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19" name="Google Shape;719;p29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1" name="Google Shape;721;p29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2" name="Google Shape;722;p29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6" name="Google Shape;726;p29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27" name="Google Shape;727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0" name="Google Shape;730;p29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1" name="Google Shape;731;p29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36" name="Google Shape;736;p29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7" name="Google Shape;737;p29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8" name="Google Shape;738;p29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9" name="Google Shape;739;p29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0" name="Google Shape;740;p29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2" name="Google Shape;742;p29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4" name="Google Shape;744;p29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5" name="Google Shape;745;p29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29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8" name="Google Shape;748;p29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2" name="Google Shape;752;p30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53" name="Google Shape;753;p30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54" name="Google Shape;754;p3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55" name="Google Shape;755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6" name="Google Shape;756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7" name="Google Shape;757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8" name="Google Shape;75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59" name="Google Shape;759;p3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60" name="Google Shape;76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1" name="Google Shape;76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2" name="Google Shape;76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3" name="Google Shape;76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4" name="Google Shape;76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65" name="Google Shape;765;p30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766" name="Google Shape;766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7" name="Google Shape;767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8" name="Google Shape;768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9" name="Google Shape;769;p30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70" name="Google Shape;770;p30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771" name="Google Shape;77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2" name="Google Shape;77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4" name="Google Shape;77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775" name="Google Shape;775;p3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76" name="Google Shape;776;p30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7" name="Google Shape;777;p30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8" name="Google Shape;778;p30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9" name="Google Shape;779;p30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0" name="Google Shape;780;p30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1" name="Google Shape;781;p30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2" name="Google Shape;782;p30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3" name="Google Shape;783;p30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4" name="Google Shape;784;p30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3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77" name="Google Shape;77;p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8" name="Google Shape;78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" name="Google Shape;95;p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1" name="Google Shape;101;p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2" name="Google Shape;102;p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3" name="Google Shape;103;p4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" name="Google Shape;104;p4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4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4" name="Google Shape;7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7" name="Google Shape;797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8" name="Google Shape;798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8" name="Google Shape;80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9" name="Google Shape;80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11" name="Google Shape;111;p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12" name="Google Shape;112;p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3" name="Google Shape;113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18" name="Google Shape;118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9" name="Google Shape;11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4" name="Google Shape;124;p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5" name="Google Shape;125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0" name="Google Shape;130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1" name="Google Shape;13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6" name="Google Shape;136;p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3" name="Google Shape;143;p5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44" name="Google Shape;14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8" name="Google Shape;148;p5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58" name="Google Shape;158;p5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59" name="Google Shape;159;p5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2" name="Google Shape;162;p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64" name="Google Shape;164;p5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5" name="Google Shape;165;p5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6" name="Google Shape;816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7" name="Google Shape;817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8" name="Google Shape;818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4" name="Google Shape;824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8" name="Google Shape;828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9" name="Google Shape;829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4" name="Google Shape;834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1" name="Google Shape;841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2" name="Google Shape;842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1" name="Google Shape;851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4" name="Google Shape;854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9" name="Google Shape;859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2" name="Google Shape;862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7" name="Google Shape;8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0" name="Google Shape;870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1" name="Google Shape;881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6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9" name="Google Shape;169;p6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72" name="Google Shape;172;p6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6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6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8" name="Google Shape;178;p6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9" name="Google Shape;179;p6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0" name="Google Shape;180;p6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181" name="Google Shape;181;p6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6" name="Google Shape;186;p7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9" name="Google Shape;189;p7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195" name="Google Shape;195;p8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96" name="Google Shape;196;p8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03" name="Google Shape;203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08" name="Google Shape;208;p8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09" name="Google Shape;209;p8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8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1" name="Google Shape;211;p8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2" name="Google Shape;212;p8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3" name="Google Shape;213;p8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4" name="Google Shape;214;p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9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23" name="Google Shape;223;p1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24" name="Google Shape;224;p1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34" name="Google Shape;234;p1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35" name="Google Shape;235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39" name="Google Shape;239;p1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1" name="Google Shape;241;p1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drive/folders/1hza624Dey-H1Rv1dnhsjXZsZiFwqeAt8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/>
          <p:nvPr>
            <p:ph idx="2" type="subTitle"/>
          </p:nvPr>
        </p:nvSpPr>
        <p:spPr>
          <a:xfrm>
            <a:off x="271650" y="342900"/>
            <a:ext cx="27099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ra"/>
                <a:ea typeface="Sora"/>
                <a:cs typeface="Sora"/>
                <a:sym typeface="Sora"/>
              </a:rPr>
              <a:t>By Brandyn Ewanek 9216750</a:t>
            </a:r>
            <a:endParaRPr b="1" sz="12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89" name="Google Shape;889;p51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</a:rPr>
              <a:t>From Model to Production </a:t>
            </a:r>
            <a:endParaRPr b="1" sz="3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An Automated MLOps Pipeline for Fraud Detection</a:t>
            </a:r>
            <a:endParaRPr sz="2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0"/>
          <p:cNvSpPr txBox="1"/>
          <p:nvPr>
            <p:ph idx="2" type="title"/>
          </p:nvPr>
        </p:nvSpPr>
        <p:spPr>
          <a:xfrm>
            <a:off x="115025" y="274850"/>
            <a:ext cx="85530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Key Challenges &amp; Solutions (Permissions vs. Environment)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966" name="Google Shape;966;p60"/>
          <p:cNvSpPr txBox="1"/>
          <p:nvPr>
            <p:ph idx="1" type="body"/>
          </p:nvPr>
        </p:nvSpPr>
        <p:spPr>
          <a:xfrm>
            <a:off x="181650" y="852125"/>
            <a:ext cx="8686800" cy="429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Challenge 1: Root User vs. IAM User Conflict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Symptom: The Unknown </a:t>
            </a:r>
            <a:r>
              <a:rPr b="1" lang="en" sz="1100"/>
              <a:t>IAM PrincipalArn: ...:root error</a:t>
            </a:r>
            <a:r>
              <a:rPr lang="en" sz="1100"/>
              <a:t> when trying to create a project.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Solution: The system was trying to use my Root login. I had to </a:t>
            </a:r>
            <a:r>
              <a:rPr b="1" lang="en" sz="1100"/>
              <a:t>create a new browser profile </a:t>
            </a:r>
            <a:r>
              <a:rPr lang="en" sz="1100"/>
              <a:t>(or use Incognito) to force a clean login as my brandyn IAM user.</a:t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00"/>
              <a:t>Challenge 2: The "Invalid Security Token" Error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Symptom: The red error bar (Failed to fetch git connections...) and the </a:t>
            </a:r>
            <a:r>
              <a:rPr b="1" lang="en" sz="1100"/>
              <a:t>JupyterLab "gray screen"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Solution: This looked like a permission error but was a </a:t>
            </a:r>
            <a:r>
              <a:rPr b="1" lang="en" sz="1100"/>
              <a:t>browser cookie policy.</a:t>
            </a:r>
            <a:r>
              <a:rPr lang="en" sz="1100"/>
              <a:t> As confirmed by support, SageMaker requires third-party cookies to connect the console to the notebook domain. The fix was to "Allow cookies" for the SageMaker site in my Incognito browser.</a:t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00"/>
              <a:t>Challenge 3: "Hanging Cell" &amp; Incomplete Startup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Symptom: The notebook would open, but a simple </a:t>
            </a:r>
            <a:r>
              <a:rPr b="1" lang="en" sz="1100"/>
              <a:t>!pip install would take 20+ minutes and fail.</a:t>
            </a:r>
            <a:r>
              <a:rPr lang="en" sz="1100"/>
              <a:t> Running a cell (like import pandas) would hang indefinitely, and the "stop" button wouldn't work.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Solution: After confirming all permissions were correct, AWS Support helped identify the root cause: </a:t>
            </a:r>
            <a:r>
              <a:rPr b="1" lang="en" sz="1100"/>
              <a:t>the SageMaker Domain was in VPC only mode without the necessary VPC endpoints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00"/>
              <a:t>Challenge 4: "Dependency Hell" Breaking S3 Access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Symptom: The notebook failed to load data with a cryptic NoneType can't be used in 'await' expression error, even though IAM permissions were perfect.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Root Cause: </a:t>
            </a:r>
            <a:r>
              <a:rPr b="1" lang="en" sz="1100"/>
              <a:t>Installing awscli triggered an automatic upgrade of botocore (to v1.41.3),</a:t>
            </a:r>
            <a:r>
              <a:rPr lang="en" sz="1100"/>
              <a:t> which broke the aiobotocore library that Pandas uses for S3 connections.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Solution: We identified the version conflict and modified the environment setup to </a:t>
            </a:r>
            <a:r>
              <a:rPr b="1" lang="en" sz="1100"/>
              <a:t>exclude awscli </a:t>
            </a:r>
            <a:r>
              <a:rPr lang="en" sz="1100"/>
              <a:t>(which is pre-installed), restoring the compatible dependency chain.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1"/>
          <p:cNvSpPr txBox="1"/>
          <p:nvPr>
            <p:ph idx="2" type="title"/>
          </p:nvPr>
        </p:nvSpPr>
        <p:spPr>
          <a:xfrm>
            <a:off x="228600" y="274850"/>
            <a:ext cx="54000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Next Steps</a:t>
            </a:r>
            <a:endParaRPr sz="3000"/>
          </a:p>
        </p:txBody>
      </p:sp>
      <p:sp>
        <p:nvSpPr>
          <p:cNvPr id="972" name="Google Shape;972;p61"/>
          <p:cNvSpPr txBox="1"/>
          <p:nvPr>
            <p:ph idx="4294967295" type="body"/>
          </p:nvPr>
        </p:nvSpPr>
        <p:spPr>
          <a:xfrm>
            <a:off x="228600" y="992400"/>
            <a:ext cx="8686800" cy="30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Further model experimentation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spent little time on this to focus on establishing a working CI/CD pipeline.  With this complete we can return to the model and further </a:t>
            </a:r>
            <a:r>
              <a:rPr lang="en" sz="1300"/>
              <a:t>enhance its predictive ability further increase the agency’s profit margins. 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Deep Analysis of Deep Cases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Using </a:t>
            </a:r>
            <a:r>
              <a:rPr b="1" lang="en" sz="1300"/>
              <a:t>Amazon Athena</a:t>
            </a:r>
            <a:r>
              <a:rPr lang="en" sz="1300"/>
              <a:t> or Sagemaker Studio we could </a:t>
            </a:r>
            <a:r>
              <a:rPr lang="en" sz="1300"/>
              <a:t>employ</a:t>
            </a:r>
            <a:r>
              <a:rPr lang="en" sz="1300"/>
              <a:t> a deep analysis of fraud cases </a:t>
            </a:r>
            <a:r>
              <a:rPr lang="en" sz="1300"/>
              <a:t>potentially identify valuable information that could be used to prevent the cases before hitting our AWS endpoint.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Shaply values</a:t>
            </a:r>
            <a:r>
              <a:rPr lang="en" sz="1300"/>
              <a:t> would be valuable in determining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effect the features have on target. 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Learning that when feature V2 is high we see high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chances of fraud could be valuable to the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fraud prevention team.</a:t>
            </a:r>
            <a:endParaRPr sz="1300"/>
          </a:p>
        </p:txBody>
      </p:sp>
      <p:pic>
        <p:nvPicPr>
          <p:cNvPr id="973" name="Google Shape;973;p61" title="s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398" y="2740975"/>
            <a:ext cx="2216525" cy="23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2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Appendix.</a:t>
            </a:r>
            <a:endParaRPr/>
          </a:p>
        </p:txBody>
      </p:sp>
      <p:sp>
        <p:nvSpPr>
          <p:cNvPr id="979" name="Google Shape;979;p62"/>
          <p:cNvSpPr txBox="1"/>
          <p:nvPr>
            <p:ph idx="1" type="subTitle"/>
          </p:nvPr>
        </p:nvSpPr>
        <p:spPr>
          <a:xfrm>
            <a:off x="1785150" y="1677900"/>
            <a:ext cx="4669800" cy="13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Coding Submission Folder.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2"/>
          <p:cNvSpPr txBox="1"/>
          <p:nvPr>
            <p:ph idx="3" type="title"/>
          </p:nvPr>
        </p:nvSpPr>
        <p:spPr>
          <a:xfrm>
            <a:off x="531000" y="1549475"/>
            <a:ext cx="3967500" cy="1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government agency's manual processes to detection fraud are  failing </a:t>
            </a:r>
            <a:r>
              <a:rPr lang="en" sz="1100"/>
              <a:t>because they are not able to manage the volume.</a:t>
            </a:r>
            <a:endParaRPr sz="1100"/>
          </a:p>
        </p:txBody>
      </p:sp>
      <p:sp>
        <p:nvSpPr>
          <p:cNvPr id="895" name="Google Shape;895;p52"/>
          <p:cNvSpPr txBox="1"/>
          <p:nvPr>
            <p:ph type="title"/>
          </p:nvPr>
        </p:nvSpPr>
        <p:spPr>
          <a:xfrm>
            <a:off x="533400" y="1065324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Problem: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896" name="Google Shape;896;p52"/>
          <p:cNvSpPr txBox="1"/>
          <p:nvPr>
            <p:ph idx="13" type="title"/>
          </p:nvPr>
        </p:nvSpPr>
        <p:spPr>
          <a:xfrm>
            <a:off x="115025" y="228606"/>
            <a:ext cx="64404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Fraud Problem</a:t>
            </a:r>
            <a:endParaRPr sz="3000"/>
          </a:p>
        </p:txBody>
      </p:sp>
      <p:sp>
        <p:nvSpPr>
          <p:cNvPr id="897" name="Google Shape;897;p52"/>
          <p:cNvSpPr txBox="1"/>
          <p:nvPr>
            <p:ph type="title"/>
          </p:nvPr>
        </p:nvSpPr>
        <p:spPr>
          <a:xfrm>
            <a:off x="531004" y="2534107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Concerns</a:t>
            </a: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: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898" name="Google Shape;898;p52"/>
          <p:cNvSpPr txBox="1"/>
          <p:nvPr>
            <p:ph idx="3" type="title"/>
          </p:nvPr>
        </p:nvSpPr>
        <p:spPr>
          <a:xfrm>
            <a:off x="531000" y="2936101"/>
            <a:ext cx="39675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Distributions of certain features have changed over time. (</a:t>
            </a:r>
            <a:r>
              <a:rPr b="1" lang="en" sz="1100"/>
              <a:t>Data Drift</a:t>
            </a:r>
            <a:r>
              <a:rPr lang="en" sz="1100"/>
              <a:t>)</a:t>
            </a:r>
            <a:endParaRPr sz="1100"/>
          </a:p>
          <a:p>
            <a:pPr indent="-1270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Believe that relation between features and fraud have changed ( </a:t>
            </a:r>
            <a:r>
              <a:rPr b="1" lang="en" sz="1100"/>
              <a:t>Concept Drift</a:t>
            </a:r>
            <a:r>
              <a:rPr lang="en" sz="1100"/>
              <a:t>)</a:t>
            </a:r>
            <a:endParaRPr sz="1100"/>
          </a:p>
          <a:p>
            <a:pPr indent="-1270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Need a system to always be live, no down time.  </a:t>
            </a:r>
            <a:endParaRPr sz="1100"/>
          </a:p>
          <a:p>
            <a:pPr indent="-1270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Wants to ensure high rate of detection of fraud cases</a:t>
            </a:r>
            <a:endParaRPr sz="1100"/>
          </a:p>
        </p:txBody>
      </p:sp>
      <p:pic>
        <p:nvPicPr>
          <p:cNvPr id="899" name="Google Shape;899;p52" title="Gemini_Generated_Image_emk8ssemk8ssemk8.png"/>
          <p:cNvPicPr preferRelativeResize="0"/>
          <p:nvPr/>
        </p:nvPicPr>
        <p:blipFill rotWithShape="1">
          <a:blip r:embed="rId3">
            <a:alphaModFix/>
          </a:blip>
          <a:srcRect b="27663" l="3369" r="3814" t="3829"/>
          <a:stretch/>
        </p:blipFill>
        <p:spPr>
          <a:xfrm>
            <a:off x="5023662" y="1285665"/>
            <a:ext cx="3723538" cy="27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3"/>
          <p:cNvSpPr txBox="1"/>
          <p:nvPr>
            <p:ph idx="13" type="title"/>
          </p:nvPr>
        </p:nvSpPr>
        <p:spPr>
          <a:xfrm>
            <a:off x="228600" y="266900"/>
            <a:ext cx="51456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Data: Anonymized &amp; Imbalanced</a:t>
            </a:r>
            <a:endParaRPr sz="3000"/>
          </a:p>
        </p:txBody>
      </p:sp>
      <p:pic>
        <p:nvPicPr>
          <p:cNvPr id="905" name="Google Shape;905;p53" title="sage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350" y="411050"/>
            <a:ext cx="2283775" cy="432139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53"/>
          <p:cNvSpPr txBox="1"/>
          <p:nvPr>
            <p:ph idx="8" type="title"/>
          </p:nvPr>
        </p:nvSpPr>
        <p:spPr>
          <a:xfrm>
            <a:off x="436275" y="1615975"/>
            <a:ext cx="5336400" cy="3067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Source</a:t>
            </a:r>
            <a:r>
              <a:rPr lang="en" sz="1100"/>
              <a:t>: Kaggle's Credit Card Fraud Dataset.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Scale</a:t>
            </a:r>
            <a:r>
              <a:rPr lang="en" sz="1100"/>
              <a:t>: 284,807 transactions over two days, with 31 columns.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Anonymization</a:t>
            </a:r>
            <a:r>
              <a:rPr lang="en" sz="1100"/>
              <a:t>: To protect citizen privacy, the 28 primary features (V1-V28) are Principal Components (PCA), meaning the original data is hidden. This was a key "government agency" requirement.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Features</a:t>
            </a:r>
            <a:r>
              <a:rPr lang="en" sz="1100"/>
              <a:t>: We are left with 30 continuous features (the anonymized V1-V28, plus Time and Amount) and one binary target.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Target</a:t>
            </a:r>
            <a:r>
              <a:rPr lang="en" sz="1100"/>
              <a:t>: Class is our binary target: 1 for Fraud, 0 for Normal.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Key Challenge</a:t>
            </a:r>
            <a:r>
              <a:rPr lang="en" sz="1100"/>
              <a:t>: </a:t>
            </a:r>
            <a:r>
              <a:rPr i="1" lang="en" sz="1100">
                <a:latin typeface="Sora Medium"/>
                <a:ea typeface="Sora Medium"/>
                <a:cs typeface="Sora Medium"/>
                <a:sym typeface="Sora Medium"/>
              </a:rPr>
              <a:t>Extreme Class Imbalance:</a:t>
            </a:r>
            <a:r>
              <a:rPr lang="en" sz="1100"/>
              <a:t> The dataset is highly unbalanced. Only 492 transactions are fraudulent (0.172%), which makes detection very difficult.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/>
          <p:nvPr>
            <p:ph idx="4294967295" type="title"/>
          </p:nvPr>
        </p:nvSpPr>
        <p:spPr>
          <a:xfrm>
            <a:off x="115025" y="167481"/>
            <a:ext cx="64404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Architecture</a:t>
            </a:r>
            <a:endParaRPr/>
          </a:p>
        </p:txBody>
      </p:sp>
      <p:sp>
        <p:nvSpPr>
          <p:cNvPr id="912" name="Google Shape;912;p54"/>
          <p:cNvSpPr txBox="1"/>
          <p:nvPr>
            <p:ph idx="4294967295" type="title"/>
          </p:nvPr>
        </p:nvSpPr>
        <p:spPr>
          <a:xfrm>
            <a:off x="256375" y="786126"/>
            <a:ext cx="2024700" cy="190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S3 Data Lake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Stores all raw data, processed files, and model artifacts, acting as the pipeline's single source of truth .</a:t>
            </a:r>
            <a:endParaRPr sz="1200"/>
          </a:p>
        </p:txBody>
      </p:sp>
      <p:sp>
        <p:nvSpPr>
          <p:cNvPr id="913" name="Google Shape;913;p54"/>
          <p:cNvSpPr txBox="1"/>
          <p:nvPr>
            <p:ph idx="4294967295" type="title"/>
          </p:nvPr>
        </p:nvSpPr>
        <p:spPr>
          <a:xfrm>
            <a:off x="2475518" y="786126"/>
            <a:ext cx="2024700" cy="19029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EventBridge Trigger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"Scheduled Trigger". This rule automatically runs the SageMaker Pipeline on the first of every "month" to ensure regular, planned retraining.</a:t>
            </a:r>
            <a:endParaRPr sz="1200"/>
          </a:p>
        </p:txBody>
      </p:sp>
      <p:sp>
        <p:nvSpPr>
          <p:cNvPr id="914" name="Google Shape;914;p54"/>
          <p:cNvSpPr txBox="1"/>
          <p:nvPr>
            <p:ph idx="4294967295" type="title"/>
          </p:nvPr>
        </p:nvSpPr>
        <p:spPr>
          <a:xfrm>
            <a:off x="800725" y="2846828"/>
            <a:ext cx="2024700" cy="20655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CI/CD Trigger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"Continuous Deployment" (CD) trigger. An EventBridge rule detects when a new model is set to "Approved" in the registry, which then triggers an AWS Lambda function to deploy it</a:t>
            </a:r>
            <a:endParaRPr sz="1200"/>
          </a:p>
        </p:txBody>
      </p:sp>
      <p:sp>
        <p:nvSpPr>
          <p:cNvPr id="915" name="Google Shape;915;p54"/>
          <p:cNvSpPr txBox="1"/>
          <p:nvPr>
            <p:ph idx="4294967295" type="title"/>
          </p:nvPr>
        </p:nvSpPr>
        <p:spPr>
          <a:xfrm>
            <a:off x="6913803" y="786119"/>
            <a:ext cx="2024700" cy="19029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Model Registry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Acts as the central "model library". It versions each newly trained model and tracks its "Approved" or "Rejected" status based on performance metrics .</a:t>
            </a:r>
            <a:endParaRPr sz="1200"/>
          </a:p>
        </p:txBody>
      </p:sp>
      <p:sp>
        <p:nvSpPr>
          <p:cNvPr id="916" name="Google Shape;916;p54"/>
          <p:cNvSpPr txBox="1"/>
          <p:nvPr>
            <p:ph idx="4294967295" type="title"/>
          </p:nvPr>
        </p:nvSpPr>
        <p:spPr>
          <a:xfrm>
            <a:off x="4694660" y="786119"/>
            <a:ext cx="2024700" cy="19029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SageMaker Pipeline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core MLOps "factory". It automates our Python scripts (preprocess, train, evaluate) into a single, orchestrated workflow to build a new model .</a:t>
            </a:r>
            <a:endParaRPr sz="1200"/>
          </a:p>
        </p:txBody>
      </p:sp>
      <p:sp>
        <p:nvSpPr>
          <p:cNvPr id="917" name="Google Shape;917;p54"/>
          <p:cNvSpPr txBox="1"/>
          <p:nvPr>
            <p:ph idx="4294967295" type="title"/>
          </p:nvPr>
        </p:nvSpPr>
        <p:spPr>
          <a:xfrm>
            <a:off x="3580050" y="2846825"/>
            <a:ext cx="2024700" cy="20655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SageMaker Endpoint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production RESTful API. The agency's application sends new data here and receives a live fraud probability score in real-time .</a:t>
            </a:r>
            <a:endParaRPr sz="1200"/>
          </a:p>
        </p:txBody>
      </p:sp>
      <p:sp>
        <p:nvSpPr>
          <p:cNvPr id="918" name="Google Shape;918;p54"/>
          <p:cNvSpPr txBox="1"/>
          <p:nvPr>
            <p:ph idx="4294967295" type="title"/>
          </p:nvPr>
        </p:nvSpPr>
        <p:spPr>
          <a:xfrm>
            <a:off x="6359375" y="2846825"/>
            <a:ext cx="2024700" cy="2065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Model Monitor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"Drift Trigger" . It captures live API data, detects data drift by comparing it to the training baseline , and fires an alarm to trigger a new pipeline run, completing the MLOps loop.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5"/>
          <p:cNvSpPr txBox="1"/>
          <p:nvPr>
            <p:ph idx="4294967295" type="title"/>
          </p:nvPr>
        </p:nvSpPr>
        <p:spPr>
          <a:xfrm>
            <a:off x="228600" y="228600"/>
            <a:ext cx="54732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924" name="Google Shape;924;p55"/>
          <p:cNvSpPr txBox="1"/>
          <p:nvPr/>
        </p:nvSpPr>
        <p:spPr>
          <a:xfrm>
            <a:off x="359850" y="912000"/>
            <a:ext cx="5210700" cy="3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Binning Time 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- This feature is  bimodal, which potentially represents two distinct relationships with target. The choice was made to create a  ‘upper time’ binary feature. 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3429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Train Test Split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- Advance models have an ability to ‘map’ detailed patterns between features however some of the patterns will be random non-repeating.  To ensure our model is ready for production we will reserve 30% for testing, simulating real world performance.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3429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Smote 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- A common problem with Fraud predictions is the large imbalance.  To fix this we will be upsampling class ‘1’.  So that our model doesn’t only learn to predict class ‘0’.  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3429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Standardize 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- To ensure our model doesn’t let the scale of different features impact its selection of features potentially skew the model we will standardize the features.  Using standard 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scaling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but taking mean and std from train data.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228600" lvl="0" marL="3429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25" name="Google Shape;925;p55" title="sage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350" y="546075"/>
            <a:ext cx="2663050" cy="19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5" title="sage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420" y="2943375"/>
            <a:ext cx="2667356" cy="19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6"/>
          <p:cNvSpPr txBox="1"/>
          <p:nvPr>
            <p:ph type="title"/>
          </p:nvPr>
        </p:nvSpPr>
        <p:spPr>
          <a:xfrm>
            <a:off x="96025" y="194225"/>
            <a:ext cx="62745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Modeling Initial Experiments</a:t>
            </a:r>
            <a:endParaRPr sz="3000"/>
          </a:p>
        </p:txBody>
      </p:sp>
      <p:sp>
        <p:nvSpPr>
          <p:cNvPr id="932" name="Google Shape;932;p56"/>
          <p:cNvSpPr txBox="1"/>
          <p:nvPr/>
        </p:nvSpPr>
        <p:spPr>
          <a:xfrm>
            <a:off x="293425" y="1980625"/>
            <a:ext cx="59364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In the initial phase of model development we used the default setting to build the initial pipeline and in future we will further enhance models.  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Tested </a:t>
            </a: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RandomForest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GradientBoosting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, and </a:t>
            </a: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LogisticBagging 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models.  Recall represents the % of the target class the model was able to find in the dataset, precision represents that total % target class predictions 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correction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.  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For this system </a:t>
            </a: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recall 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will be the metric of interest.  This is because we are trying to detect as many fraud cases as possible and the over prediction of class 0 will have a margin cost to it.  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With type I errors being low real world Cost Logistic Regression inside  Bagging Ensemble will be our 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model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of choice.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228600" lvl="0" marL="3429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3" name="Google Shape;933;p56"/>
          <p:cNvSpPr txBox="1"/>
          <p:nvPr>
            <p:ph type="title"/>
          </p:nvPr>
        </p:nvSpPr>
        <p:spPr>
          <a:xfrm>
            <a:off x="6497707" y="262923"/>
            <a:ext cx="2523300" cy="413700"/>
          </a:xfrm>
          <a:prstGeom prst="rect">
            <a:avLst/>
          </a:prstGeom>
          <a:solidFill>
            <a:srgbClr val="F0B03B">
              <a:alpha val="5686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Logistic Regression</a:t>
            </a:r>
            <a:endParaRPr b="1" sz="1500"/>
          </a:p>
        </p:txBody>
      </p:sp>
      <p:pic>
        <p:nvPicPr>
          <p:cNvPr id="934" name="Google Shape;934;p56" title="sage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708" y="676699"/>
            <a:ext cx="2530500" cy="1949164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5" name="Google Shape;935;p56" title="sage3.jpg"/>
          <p:cNvPicPr preferRelativeResize="0"/>
          <p:nvPr/>
        </p:nvPicPr>
        <p:blipFill rotWithShape="1">
          <a:blip r:embed="rId4">
            <a:alphaModFix/>
          </a:blip>
          <a:srcRect b="0" l="1429" r="0" t="0"/>
          <a:stretch/>
        </p:blipFill>
        <p:spPr>
          <a:xfrm>
            <a:off x="228600" y="901325"/>
            <a:ext cx="6141951" cy="940164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56"/>
          <p:cNvSpPr txBox="1"/>
          <p:nvPr>
            <p:ph type="title"/>
          </p:nvPr>
        </p:nvSpPr>
        <p:spPr>
          <a:xfrm>
            <a:off x="6497703" y="2697315"/>
            <a:ext cx="2523300" cy="413700"/>
          </a:xfrm>
          <a:prstGeom prst="rect">
            <a:avLst/>
          </a:prstGeom>
          <a:solidFill>
            <a:srgbClr val="F0B03B">
              <a:alpha val="5686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Gradient Boosting</a:t>
            </a:r>
            <a:endParaRPr b="1" sz="1500"/>
          </a:p>
        </p:txBody>
      </p:sp>
      <p:pic>
        <p:nvPicPr>
          <p:cNvPr id="937" name="Google Shape;937;p56" title="sage3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696" y="3111029"/>
            <a:ext cx="2523300" cy="1941576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7"/>
          <p:cNvSpPr txBox="1"/>
          <p:nvPr>
            <p:ph type="title"/>
          </p:nvPr>
        </p:nvSpPr>
        <p:spPr>
          <a:xfrm>
            <a:off x="228600" y="228600"/>
            <a:ext cx="6507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Complete </a:t>
            </a:r>
            <a:r>
              <a:rPr lang="en" sz="3000"/>
              <a:t>Modeling Workflow </a:t>
            </a:r>
            <a:endParaRPr sz="3000"/>
          </a:p>
        </p:txBody>
      </p:sp>
      <p:sp>
        <p:nvSpPr>
          <p:cNvPr id="943" name="Google Shape;943;p57"/>
          <p:cNvSpPr/>
          <p:nvPr/>
        </p:nvSpPr>
        <p:spPr>
          <a:xfrm>
            <a:off x="7007150" y="1542300"/>
            <a:ext cx="1773900" cy="2952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60000" dist="38100">
              <a:schemeClr val="lt2">
                <a:alpha val="52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Phase 4: Production and Monitoring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●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SageMaker Endpoint (the API) is now serving live predictions</a:t>
            </a:r>
            <a:endParaRPr sz="1100">
              <a:latin typeface="Sora"/>
              <a:ea typeface="Sora"/>
              <a:cs typeface="Sora"/>
              <a:sym typeface="Sora"/>
            </a:endParaRPr>
          </a:p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●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Model Monitor compares new data with old.</a:t>
            </a:r>
            <a:endParaRPr sz="1100">
              <a:latin typeface="Sora"/>
              <a:ea typeface="Sora"/>
              <a:cs typeface="Sora"/>
              <a:sym typeface="Sora"/>
            </a:endParaRPr>
          </a:p>
          <a:p>
            <a:pPr indent="-184150" lvl="1" marL="34290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○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If drift detected triggers Pipeline.</a:t>
            </a:r>
            <a:endParaRPr sz="11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4" name="Google Shape;944;p57"/>
          <p:cNvSpPr/>
          <p:nvPr/>
        </p:nvSpPr>
        <p:spPr>
          <a:xfrm>
            <a:off x="4808475" y="1542300"/>
            <a:ext cx="1773900" cy="2952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60000" dist="38100">
              <a:schemeClr val="lt2">
                <a:alpha val="52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Phase 3: Continuous Pipeline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●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Model Registry - sees new model approved</a:t>
            </a:r>
            <a:endParaRPr sz="1100">
              <a:latin typeface="Sora"/>
              <a:ea typeface="Sora"/>
              <a:cs typeface="Sora"/>
              <a:sym typeface="Sora"/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●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Triggers Event Bridge to run Lambda function.</a:t>
            </a:r>
            <a:endParaRPr sz="1100">
              <a:latin typeface="Sora"/>
              <a:ea typeface="Sora"/>
              <a:cs typeface="Sora"/>
              <a:sym typeface="Sora"/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●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Lambda </a:t>
            </a:r>
            <a:r>
              <a:rPr lang="en" sz="1100">
                <a:latin typeface="Sora"/>
                <a:ea typeface="Sora"/>
                <a:cs typeface="Sora"/>
                <a:sym typeface="Sora"/>
              </a:rPr>
              <a:t>function</a:t>
            </a:r>
            <a:r>
              <a:rPr lang="en" sz="1100">
                <a:latin typeface="Sora"/>
                <a:ea typeface="Sora"/>
                <a:cs typeface="Sora"/>
                <a:sym typeface="Sora"/>
              </a:rPr>
              <a:t> deploys new model to endpoint.</a:t>
            </a:r>
            <a:endParaRPr sz="11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5" name="Google Shape;945;p57"/>
          <p:cNvSpPr/>
          <p:nvPr/>
        </p:nvSpPr>
        <p:spPr>
          <a:xfrm>
            <a:off x="2609800" y="1542300"/>
            <a:ext cx="1773900" cy="2952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60000" dist="38100">
              <a:schemeClr val="lt2">
                <a:alpha val="52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Phase 2: MLOPs Pipeline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●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Amazon SageMaker Pipeline</a:t>
            </a:r>
            <a:endParaRPr sz="1100">
              <a:latin typeface="Sora"/>
              <a:ea typeface="Sora"/>
              <a:cs typeface="Sora"/>
              <a:sym typeface="Sora"/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●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Preprocesses the data, store train and test data.</a:t>
            </a:r>
            <a:endParaRPr sz="1100">
              <a:latin typeface="Sora"/>
              <a:ea typeface="Sora"/>
              <a:cs typeface="Sora"/>
              <a:sym typeface="Sora"/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●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Trains new model with new data.</a:t>
            </a:r>
            <a:endParaRPr sz="1100">
              <a:latin typeface="Sora"/>
              <a:ea typeface="Sora"/>
              <a:cs typeface="Sora"/>
              <a:sym typeface="Sora"/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●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Compares New Model with Old.</a:t>
            </a:r>
            <a:endParaRPr sz="1100">
              <a:latin typeface="Sora"/>
              <a:ea typeface="Sora"/>
              <a:cs typeface="Sora"/>
              <a:sym typeface="Sora"/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●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Load best model to model registry</a:t>
            </a:r>
            <a:endParaRPr sz="11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6" name="Google Shape;946;p57"/>
          <p:cNvSpPr/>
          <p:nvPr/>
        </p:nvSpPr>
        <p:spPr>
          <a:xfrm>
            <a:off x="411125" y="1542300"/>
            <a:ext cx="1773900" cy="2952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60000" dist="38100">
              <a:schemeClr val="lt2">
                <a:alpha val="52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Phase 1: Event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Font typeface="Sora"/>
              <a:buChar char="●"/>
            </a:pPr>
            <a:r>
              <a:rPr lang="en" sz="1100">
                <a:latin typeface="Sora"/>
                <a:ea typeface="Sora"/>
                <a:cs typeface="Sora"/>
                <a:sym typeface="Sora"/>
              </a:rPr>
              <a:t>The workflow begins when a new monthly data file is uploaded to a specific folder in your Amazon S3 bucket</a:t>
            </a:r>
            <a:endParaRPr sz="11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8"/>
          <p:cNvSpPr txBox="1"/>
          <p:nvPr>
            <p:ph idx="2" type="title"/>
          </p:nvPr>
        </p:nvSpPr>
        <p:spPr>
          <a:xfrm>
            <a:off x="115025" y="406250"/>
            <a:ext cx="54315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Automated MLOps Pipeline Steps</a:t>
            </a:r>
            <a:endParaRPr sz="3600"/>
          </a:p>
        </p:txBody>
      </p:sp>
      <p:sp>
        <p:nvSpPr>
          <p:cNvPr id="952" name="Google Shape;952;p58"/>
          <p:cNvSpPr txBox="1"/>
          <p:nvPr>
            <p:ph idx="1" type="subTitle"/>
          </p:nvPr>
        </p:nvSpPr>
        <p:spPr>
          <a:xfrm>
            <a:off x="187600" y="1487725"/>
            <a:ext cx="4903200" cy="30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100">
                <a:solidFill>
                  <a:srgbClr val="000000"/>
                </a:solidFill>
              </a:rPr>
              <a:t>Data Processing </a:t>
            </a:r>
            <a:r>
              <a:rPr lang="en" sz="1100">
                <a:solidFill>
                  <a:srgbClr val="000000"/>
                </a:solidFill>
              </a:rPr>
              <a:t>(</a:t>
            </a:r>
            <a:r>
              <a:rPr lang="en" sz="1100">
                <a:solidFill>
                  <a:srgbClr val="188038"/>
                </a:solidFill>
              </a:rPr>
              <a:t>FraudProcessData</a:t>
            </a:r>
            <a:r>
              <a:rPr lang="en" sz="1100">
                <a:solidFill>
                  <a:srgbClr val="000000"/>
                </a:solidFill>
              </a:rPr>
              <a:t>) Automates feature engineering and splits the raw </a:t>
            </a:r>
            <a:r>
              <a:rPr lang="en" sz="1100">
                <a:solidFill>
                  <a:srgbClr val="188038"/>
                </a:solidFill>
              </a:rPr>
              <a:t>creditcard.csv</a:t>
            </a:r>
            <a:r>
              <a:rPr lang="en" sz="1100">
                <a:solidFill>
                  <a:srgbClr val="000000"/>
                </a:solidFill>
              </a:rPr>
              <a:t> into training and testing datasets using a SageMaker Processing Job.</a:t>
            </a:r>
            <a:endParaRPr sz="11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100">
                <a:solidFill>
                  <a:srgbClr val="000000"/>
                </a:solidFill>
              </a:rPr>
              <a:t>Model Training </a:t>
            </a:r>
            <a:r>
              <a:rPr lang="en" sz="1100">
                <a:solidFill>
                  <a:srgbClr val="000000"/>
                </a:solidFill>
              </a:rPr>
              <a:t>(</a:t>
            </a:r>
            <a:r>
              <a:rPr lang="en" sz="1100">
                <a:solidFill>
                  <a:srgbClr val="188038"/>
                </a:solidFill>
              </a:rPr>
              <a:t>FraudTrainModel</a:t>
            </a:r>
            <a:r>
              <a:rPr lang="en" sz="1100">
                <a:solidFill>
                  <a:srgbClr val="000000"/>
                </a:solidFill>
              </a:rPr>
              <a:t>) Trains a Logistic Regression model on the processed data, automatically applying SMOTE to fix the class imbalance issues.</a:t>
            </a:r>
            <a:endParaRPr sz="11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100">
                <a:solidFill>
                  <a:srgbClr val="000000"/>
                </a:solidFill>
              </a:rPr>
              <a:t>Model Evaluation </a:t>
            </a:r>
            <a:r>
              <a:rPr lang="en" sz="1100">
                <a:solidFill>
                  <a:srgbClr val="000000"/>
                </a:solidFill>
              </a:rPr>
              <a:t>(</a:t>
            </a:r>
            <a:r>
              <a:rPr lang="en" sz="1100">
                <a:solidFill>
                  <a:srgbClr val="188038"/>
                </a:solidFill>
              </a:rPr>
              <a:t>FraudEvaluateModel</a:t>
            </a:r>
            <a:r>
              <a:rPr lang="en" sz="1100">
                <a:solidFill>
                  <a:srgbClr val="000000"/>
                </a:solidFill>
              </a:rPr>
              <a:t>) Runs the trained model against the unseen test set to generate a "report card" of metrics (Recall, F1-Score) saved as a JSON file.</a:t>
            </a:r>
            <a:endParaRPr sz="11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100">
                <a:solidFill>
                  <a:srgbClr val="000000"/>
                </a:solidFill>
              </a:rPr>
              <a:t>Quality Gate </a:t>
            </a:r>
            <a:r>
              <a:rPr lang="en" sz="1100">
                <a:solidFill>
                  <a:srgbClr val="000000"/>
                </a:solidFill>
              </a:rPr>
              <a:t>(</a:t>
            </a:r>
            <a:r>
              <a:rPr lang="en" sz="1100">
                <a:solidFill>
                  <a:srgbClr val="188038"/>
                </a:solidFill>
              </a:rPr>
              <a:t>FraudAccuracyCheck</a:t>
            </a:r>
            <a:r>
              <a:rPr lang="en" sz="1100">
                <a:solidFill>
                  <a:srgbClr val="000000"/>
                </a:solidFill>
              </a:rPr>
              <a:t>) A conditional logic step that checks the evaluation report. It only registers the model if the F1-Score is above your threshold (0.60), ensuring bad models never reach production.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953" name="Google Shape;953;p58" title="pipeling-fraud.jpg"/>
          <p:cNvPicPr preferRelativeResize="0"/>
          <p:nvPr/>
        </p:nvPicPr>
        <p:blipFill rotWithShape="1">
          <a:blip r:embed="rId3">
            <a:alphaModFix/>
          </a:blip>
          <a:srcRect b="0" l="21618" r="6053" t="0"/>
          <a:stretch/>
        </p:blipFill>
        <p:spPr>
          <a:xfrm>
            <a:off x="5169425" y="342904"/>
            <a:ext cx="3745975" cy="404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9"/>
          <p:cNvSpPr txBox="1"/>
          <p:nvPr>
            <p:ph idx="2" type="title"/>
          </p:nvPr>
        </p:nvSpPr>
        <p:spPr>
          <a:xfrm>
            <a:off x="115025" y="406250"/>
            <a:ext cx="84813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Detecting Drift 12 Month Simulation</a:t>
            </a:r>
            <a:endParaRPr sz="3800"/>
          </a:p>
        </p:txBody>
      </p:sp>
      <p:sp>
        <p:nvSpPr>
          <p:cNvPr id="959" name="Google Shape;959;p59"/>
          <p:cNvSpPr txBox="1"/>
          <p:nvPr>
            <p:ph idx="1" type="subTitle"/>
          </p:nvPr>
        </p:nvSpPr>
        <p:spPr>
          <a:xfrm>
            <a:off x="407850" y="1067625"/>
            <a:ext cx="4346400" cy="38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Pipeline Steps</a:t>
            </a:r>
            <a:endParaRPr b="1" sz="1300"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Data Processing</a:t>
            </a:r>
            <a:r>
              <a:rPr lang="en"/>
              <a:t>: Automated feature selection and train/test splitting.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Model Training</a:t>
            </a:r>
            <a:r>
              <a:rPr lang="en"/>
              <a:t>: Trained Logistic Regression using SMOTE to fix class imbalance.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Evaluation</a:t>
            </a:r>
            <a:r>
              <a:rPr lang="en"/>
              <a:t>: Calculated performance metrics (Recall, F1-Score) on unseen data.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Quality Gate</a:t>
            </a:r>
            <a:r>
              <a:rPr lang="en"/>
              <a:t>: Conditional logic that only registers models if Recall  &gt; 0.60 and better than </a:t>
            </a:r>
            <a:r>
              <a:rPr lang="en"/>
              <a:t>previous</a:t>
            </a:r>
            <a:r>
              <a:rPr lang="en"/>
              <a:t> model.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/>
              <a:t>Drift</a:t>
            </a:r>
            <a:endParaRPr b="1" sz="1300"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Months 1 - 3</a:t>
            </a:r>
            <a:r>
              <a:rPr lang="en"/>
              <a:t> baseline,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Months 4 to 6</a:t>
            </a:r>
            <a:r>
              <a:rPr lang="en"/>
              <a:t> We progressively shifted the mean of feature V1 by adding a small drift factor (0.1, 0.2, 0.3). 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Months 7 to 12</a:t>
            </a:r>
            <a:r>
              <a:rPr lang="en"/>
              <a:t> We introduced a new rule: High-value transactions (top 5% by amount) that were previously "Normal" were flipped to "Fraud" at a rate of 10%.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960" name="Google Shape;960;p59" title="sage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200" y="1273550"/>
            <a:ext cx="3707399" cy="219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